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3.xml" ContentType="application/vnd.openxmlformats-officedocument.presentationml.tags+xml"/>
  <Override PartName="/ppt/notesSlides/notesSlide41.xml" ContentType="application/vnd.openxmlformats-officedocument.presentationml.notesSlide+xml"/>
  <Override PartName="/ppt/tags/tag54.xml" ContentType="application/vnd.openxmlformats-officedocument.presentationml.tags+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93"/>
  </p:notesMasterIdLst>
  <p:sldIdLst>
    <p:sldId id="2076138319" r:id="rId7"/>
    <p:sldId id="2076138310" r:id="rId8"/>
    <p:sldId id="2076138320" r:id="rId9"/>
    <p:sldId id="2076138321" r:id="rId10"/>
    <p:sldId id="2076138322" r:id="rId11"/>
    <p:sldId id="2076138323" r:id="rId12"/>
    <p:sldId id="2076138324" r:id="rId13"/>
    <p:sldId id="2076138325" r:id="rId14"/>
    <p:sldId id="2076138326" r:id="rId15"/>
    <p:sldId id="2076138327" r:id="rId16"/>
    <p:sldId id="2076138328" r:id="rId17"/>
    <p:sldId id="2076138329" r:id="rId18"/>
    <p:sldId id="2076138330" r:id="rId19"/>
    <p:sldId id="2076138331" r:id="rId20"/>
    <p:sldId id="2076138332" r:id="rId21"/>
    <p:sldId id="2076138333" r:id="rId22"/>
    <p:sldId id="2076138334" r:id="rId23"/>
    <p:sldId id="2076138335" r:id="rId24"/>
    <p:sldId id="2076138336" r:id="rId25"/>
    <p:sldId id="2076138337" r:id="rId26"/>
    <p:sldId id="2076138338" r:id="rId27"/>
    <p:sldId id="2076138339" r:id="rId28"/>
    <p:sldId id="2076138340" r:id="rId29"/>
    <p:sldId id="2076137948" r:id="rId30"/>
    <p:sldId id="2076138342" r:id="rId31"/>
    <p:sldId id="2076138343" r:id="rId32"/>
    <p:sldId id="2076138344" r:id="rId33"/>
    <p:sldId id="2076138345" r:id="rId34"/>
    <p:sldId id="2076138346" r:id="rId35"/>
    <p:sldId id="2076138347" r:id="rId36"/>
    <p:sldId id="2076138348" r:id="rId37"/>
    <p:sldId id="2076138349" r:id="rId38"/>
    <p:sldId id="2076138350" r:id="rId39"/>
    <p:sldId id="2076138351" r:id="rId40"/>
    <p:sldId id="2076138352" r:id="rId41"/>
    <p:sldId id="2076138353" r:id="rId42"/>
    <p:sldId id="2076138354" r:id="rId43"/>
    <p:sldId id="2076138355" r:id="rId44"/>
    <p:sldId id="2076138356" r:id="rId45"/>
    <p:sldId id="2076138357" r:id="rId46"/>
    <p:sldId id="2076138358" r:id="rId47"/>
    <p:sldId id="2076138359" r:id="rId48"/>
    <p:sldId id="2076138360" r:id="rId49"/>
    <p:sldId id="2076138361" r:id="rId50"/>
    <p:sldId id="2076138362" r:id="rId51"/>
    <p:sldId id="2076138363" r:id="rId52"/>
    <p:sldId id="2076138364" r:id="rId53"/>
    <p:sldId id="2076138365" r:id="rId54"/>
    <p:sldId id="2076138366" r:id="rId55"/>
    <p:sldId id="2076138367" r:id="rId56"/>
    <p:sldId id="2076138368" r:id="rId57"/>
    <p:sldId id="2076138369" r:id="rId58"/>
    <p:sldId id="2076138370" r:id="rId59"/>
    <p:sldId id="2076138371" r:id="rId60"/>
    <p:sldId id="2076138311" r:id="rId61"/>
    <p:sldId id="2076138307" r:id="rId62"/>
    <p:sldId id="2076138308" r:id="rId63"/>
    <p:sldId id="2076138312" r:id="rId64"/>
    <p:sldId id="2076138309" r:id="rId65"/>
    <p:sldId id="2076138313" r:id="rId66"/>
    <p:sldId id="2076138314" r:id="rId67"/>
    <p:sldId id="2076138290" r:id="rId68"/>
    <p:sldId id="2076138295" r:id="rId69"/>
    <p:sldId id="2076137952" r:id="rId70"/>
    <p:sldId id="2076138303" r:id="rId71"/>
    <p:sldId id="2076138304" r:id="rId72"/>
    <p:sldId id="2076137740" r:id="rId73"/>
    <p:sldId id="2076138305" r:id="rId74"/>
    <p:sldId id="2076137814" r:id="rId75"/>
    <p:sldId id="2076136689" r:id="rId76"/>
    <p:sldId id="2076138298" r:id="rId77"/>
    <p:sldId id="9885" r:id="rId78"/>
    <p:sldId id="2076136705" r:id="rId79"/>
    <p:sldId id="9886" r:id="rId80"/>
    <p:sldId id="9981" r:id="rId81"/>
    <p:sldId id="2076138297" r:id="rId82"/>
    <p:sldId id="10009" r:id="rId83"/>
    <p:sldId id="9937" r:id="rId84"/>
    <p:sldId id="9933" r:id="rId85"/>
    <p:sldId id="338" r:id="rId86"/>
    <p:sldId id="2076138315" r:id="rId87"/>
    <p:sldId id="2076138372" r:id="rId88"/>
    <p:sldId id="2076138316" r:id="rId89"/>
    <p:sldId id="2076138317" r:id="rId90"/>
    <p:sldId id="2076138373" r:id="rId91"/>
    <p:sldId id="207613825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319"/>
            <p14:sldId id="2076138310"/>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56"/>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076138370"/>
            <p14:sldId id="2076138371"/>
            <p14:sldId id="2076138311"/>
            <p14:sldId id="2076138307"/>
            <p14:sldId id="2076138308"/>
            <p14:sldId id="2076138312"/>
            <p14:sldId id="2076138309"/>
            <p14:sldId id="2076138313"/>
            <p14:sldId id="2076138314"/>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315"/>
            <p14:sldId id="2076138372"/>
            <p14:sldId id="2076138316"/>
            <p14:sldId id="2076138317"/>
            <p14:sldId id="2076138373"/>
            <p14:sldId id="2076138255"/>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FFF100"/>
    <a:srgbClr val="5C2D91"/>
    <a:srgbClr val="32145A"/>
    <a:srgbClr val="B4A0FF"/>
    <a:srgbClr val="D2D2D2"/>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743" autoAdjust="0"/>
  </p:normalViewPr>
  <p:slideViewPr>
    <p:cSldViewPr snapToGrid="0">
      <p:cViewPr varScale="1">
        <p:scale>
          <a:sx n="78" d="100"/>
          <a:sy n="78" d="100"/>
        </p:scale>
        <p:origin x="1812" y="90"/>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notesMaster" Target="notesMasters/notesMaster1.xml"/><Relationship Id="rId98"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6/3/2021 9:10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6/3/2021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6/3/2021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6/3/2021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6/3/2021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05337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36762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6/3/2021 9:10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6/3/2021 9:10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6/3/2021 9:10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6/3/2021 9:10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6/3/2021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6/3/2021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6/3/2021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6/3/2021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 host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6/3/2021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6/3/2021 9:10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6/3/2021 9:10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6/3/2021 9:10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https://www.menti.com/n4ss363o6m</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2482468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8</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9</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a:p>
        </p:txBody>
      </p:sp>
    </p:spTree>
    <p:extLst>
      <p:ext uri="{BB962C8B-B14F-4D97-AF65-F5344CB8AC3E}">
        <p14:creationId xmlns:p14="http://schemas.microsoft.com/office/powerpoint/2010/main" val="2645111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8.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3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 Id="rId14" Type="http://schemas.openxmlformats.org/officeDocument/2006/relationships/image" Target="../media/image8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42.xml"/><Relationship Id="rId6" Type="http://schemas.openxmlformats.org/officeDocument/2006/relationships/image" Target="../media/image87.png"/><Relationship Id="rId5" Type="http://schemas.openxmlformats.org/officeDocument/2006/relationships/image" Target="../media/image97.svg"/><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94.svg"/><Relationship Id="rId2" Type="http://schemas.openxmlformats.org/officeDocument/2006/relationships/image" Target="../media/image102.png"/><Relationship Id="rId1" Type="http://schemas.openxmlformats.org/officeDocument/2006/relationships/slideLayout" Target="../slideLayouts/slideLayout56.xml"/><Relationship Id="rId6" Type="http://schemas.openxmlformats.org/officeDocument/2006/relationships/image" Target="../media/image106.png"/><Relationship Id="rId11" Type="http://schemas.openxmlformats.org/officeDocument/2006/relationships/image" Target="../media/image93.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svg"/><Relationship Id="rId9"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notesSlide" Target="../notesSlides/notesSlide34.xm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7.xml"/><Relationship Id="rId1" Type="http://schemas.openxmlformats.org/officeDocument/2006/relationships/slideLayout" Target="../slideLayouts/slideLayout72.xml"/><Relationship Id="rId5" Type="http://schemas.openxmlformats.org/officeDocument/2006/relationships/image" Target="../media/image125.png"/><Relationship Id="rId4" Type="http://schemas.openxmlformats.org/officeDocument/2006/relationships/image" Target="../media/image124.png"/></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72.xml"/><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9.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tiff"/><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8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3</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0.6.1 support</a:t>
            </a:r>
          </a:p>
          <a:p>
            <a:pPr marL="957727" lvl="3" indent="-285695">
              <a:buFont typeface="Arial" panose="020B0604020202020204" pitchFamily="34" charset="0"/>
              <a:buChar char="•"/>
            </a:pPr>
            <a:r>
              <a:rPr lang="en-US" sz="1568" dirty="0" err="1"/>
              <a:t>.Net</a:t>
            </a:r>
            <a:r>
              <a:rPr lang="en-US" sz="1568" dirty="0"/>
              <a:t> Core 3.1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2"/>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3"/>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libraryname</a:t>
            </a:r>
            <a:r>
              <a:rPr lang="en-US" sz="2000" dirty="0">
                <a:gradFill>
                  <a:gsLst>
                    <a:gs pos="2917">
                      <a:schemeClr val="tx1"/>
                    </a:gs>
                    <a:gs pos="30000">
                      <a:schemeClr val="tx1"/>
                    </a:gs>
                  </a:gsLst>
                  <a:lin ang="5400000" scaled="0"/>
                </a:gra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949772052"/>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8">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3">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10:05-10:45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10:45-11:00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3:00-3:30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4:00-5:00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5:00-5:15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t>Create a new notebook within the Develop hub of Synapse Studio.</a:t>
            </a:r>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r>
              <a:rPr lang="en-US"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gradFill>
                  <a:gsLst>
                    <a:gs pos="1250">
                      <a:srgbClr val="1A1A1A"/>
                    </a:gs>
                    <a:gs pos="100000">
                      <a:srgbClr val="1A1A1A"/>
                    </a:gs>
                  </a:gsLst>
                  <a:lin ang="5400000" scaled="0"/>
                </a:gradFill>
              </a:rPr>
              <a:t>The name of the </a:t>
            </a:r>
            <a:r>
              <a:rPr lang="en-US" sz="1765" dirty="0" err="1">
                <a:gradFill>
                  <a:gsLst>
                    <a:gs pos="1250">
                      <a:srgbClr val="1A1A1A"/>
                    </a:gs>
                    <a:gs pos="100000">
                      <a:srgbClr val="1A1A1A"/>
                    </a:gs>
                  </a:gsLst>
                  <a:lin ang="5400000" scaled="0"/>
                </a:gradFill>
              </a:rPr>
              <a:t>Jupyter</a:t>
            </a:r>
            <a:r>
              <a:rPr lang="en-US" sz="1765" dirty="0">
                <a:gradFill>
                  <a:gsLst>
                    <a:gs pos="1250">
                      <a:srgbClr val="1A1A1A"/>
                    </a:gs>
                    <a:gs pos="100000">
                      <a:srgbClr val="1A1A1A"/>
                    </a:gs>
                  </a:gsLst>
                  <a:lin ang="5400000" scaled="0"/>
                </a:gradFill>
              </a:rPr>
              <a:t> notebook can be set in the Properties dialog. You can now re-name published notebooks!</a:t>
            </a: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dirty="0">
                <a:gradFill>
                  <a:gsLst>
                    <a:gs pos="1250">
                      <a:srgbClr val="1A1A1A"/>
                    </a:gs>
                    <a:gs pos="100000">
                      <a:srgbClr val="1A1A1A"/>
                    </a:gs>
                  </a:gsLst>
                  <a:lin ang="5400000" scaled="0"/>
                </a:gradFill>
              </a:rPr>
              <a:t>before</a:t>
            </a:r>
            <a:r>
              <a:rPr lang="en-US" sz="1600" dirty="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632876"/>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2096733076"/>
              </p:ext>
            </p:extLst>
          </p:nvPr>
        </p:nvGraphicFramePr>
        <p:xfrm>
          <a:off x="7847155" y="596113"/>
          <a:ext cx="3400107" cy="5236536"/>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14174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1602134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Machine Learning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84212"/>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3773"/>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create several machine learning models and use them to make predictions using the T-SQL </a:t>
            </a:r>
            <a:r>
              <a:rPr lang="en-US" b="1" i="1" dirty="0">
                <a:solidFill>
                  <a:srgbClr val="B4A0FF"/>
                </a:solidFill>
              </a:rPr>
              <a:t>Predict</a:t>
            </a:r>
            <a:r>
              <a:rPr lang="en-US" b="1" dirty="0">
                <a:solidFill>
                  <a:srgbClr val="B4A0FF"/>
                </a:solidFill>
              </a:rPr>
              <a:t> statement</a:t>
            </a:r>
            <a:r>
              <a:rPr lang="en-US" dirty="0">
                <a:solidFill>
                  <a:srgbClr val="B4A0FF"/>
                </a:solidFill>
              </a:rPr>
              <a:t>.</a:t>
            </a:r>
          </a:p>
          <a:p>
            <a:endParaRPr lang="en-US" dirty="0">
              <a:solidFill>
                <a:srgbClr val="B4A0FF"/>
              </a:solidFill>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906483523"/>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bg1"/>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346330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the model, manage &amp; secure part of your process.</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Exercises 1-2 in the Lab 6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Model Implementation (Predict)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9063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96982"/>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activity, you will better be able to </a:t>
            </a:r>
            <a:r>
              <a:rPr lang="en-US" b="1" dirty="0">
                <a:solidFill>
                  <a:srgbClr val="B4A0FF"/>
                </a:solidFill>
              </a:rPr>
              <a:t>implement a process that trains a machine learning model, registers it for use and utilize the model for scoring using the Predict statement</a:t>
            </a:r>
            <a:r>
              <a:rPr lang="en-US" dirty="0">
                <a:solidFill>
                  <a:srgbClr val="B4A0FF"/>
                </a:solidFill>
              </a:rPr>
              <a:t>.</a:t>
            </a:r>
            <a:r>
              <a:rPr lang="en-US" b="1" dirty="0">
                <a:solidFill>
                  <a:srgbClr val="B4A0FF"/>
                </a:solidFill>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6362"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4432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Table Group Channel</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8711"/>
            <a:ext cx="6909673" cy="1446550"/>
          </a:xfrm>
          <a:prstGeom prst="rect">
            <a:avLst/>
          </a:prstGeom>
          <a:noFill/>
        </p:spPr>
        <p:txBody>
          <a:bodyPr wrap="square">
            <a:spAutoFit/>
          </a:bodyPr>
          <a:lstStyle/>
          <a:p>
            <a:r>
              <a:rPr lang="en-US" sz="1600" dirty="0"/>
              <a:t>Choose a “driver” who will open their </a:t>
            </a:r>
            <a:r>
              <a:rPr lang="en-US" sz="1600" b="1" dirty="0"/>
              <a:t>CloudLabs</a:t>
            </a:r>
            <a:r>
              <a:rPr lang="en-US" sz="1600" dirty="0"/>
              <a:t> environment and then </a:t>
            </a:r>
            <a:r>
              <a:rPr lang="en-US" sz="1600" dirty="0">
                <a:solidFill>
                  <a:srgbClr val="B4A0FF"/>
                </a:solidFill>
              </a:rPr>
              <a:t>complete the challenges as a team</a:t>
            </a:r>
            <a:r>
              <a:rPr lang="en-US" sz="1600" dirty="0"/>
              <a:t> using the driver’s Azure Synapse Analytics Studio.</a:t>
            </a:r>
          </a:p>
          <a:p>
            <a:endParaRPr lang="en-US" sz="800" dirty="0"/>
          </a:p>
          <a:p>
            <a:r>
              <a:rPr lang="en-US" sz="1600" dirty="0"/>
              <a:t>The challenges cover</a:t>
            </a:r>
            <a:r>
              <a:rPr lang="en-US" sz="1600" dirty="0">
                <a:ea typeface="+mn-lt"/>
                <a:cs typeface="+mn-lt"/>
              </a:rPr>
              <a:t> model training, model registration, and scoring. </a:t>
            </a:r>
            <a:r>
              <a:rPr lang="en-US" sz="1600" dirty="0">
                <a:solidFill>
                  <a:srgbClr val="B4A0FF"/>
                </a:solidFill>
              </a:rPr>
              <a:t>Team results are collected in the event leaderboard.</a:t>
            </a:r>
            <a:endParaRPr lang="en-US" sz="16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As a team review the challenges posed and decide how to address them.</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600577"/>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EF6A1B9A-A141-4A45-8EAF-8E4384EEB8D0}"/>
              </a:ext>
            </a:extLst>
          </p:cNvPr>
          <p:cNvGraphicFramePr>
            <a:graphicFrameLocks noGrp="1"/>
          </p:cNvGraphicFramePr>
          <p:nvPr>
            <p:extLst>
              <p:ext uri="{D42A27DB-BD31-4B8C-83A1-F6EECF244321}">
                <p14:modId xmlns:p14="http://schemas.microsoft.com/office/powerpoint/2010/main" val="3036701266"/>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74976649"/>
              </p:ext>
            </p:extLst>
          </p:nvPr>
        </p:nvGraphicFramePr>
        <p:xfrm>
          <a:off x="7847155" y="596113"/>
          <a:ext cx="3400107" cy="5236536"/>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2738262"/>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47523706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Spark Machine Learning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train and deploy a recommender ML model</a:t>
            </a:r>
            <a:r>
              <a:rPr lang="en-US" dirty="0">
                <a:solidFill>
                  <a:srgbClr val="B4A0FF"/>
                </a:solidFill>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130650649"/>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515518"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a:t>
            </a:r>
            <a:r>
              <a:rPr lang="en-US" sz="1600" dirty="0">
                <a:solidFill>
                  <a:srgbClr val="1A1A1A"/>
                </a:solidFill>
                <a:latin typeface="Segoe UI"/>
              </a:rPr>
              <a:t>ingesting and integrating your customer’s data</a:t>
            </a:r>
            <a:r>
              <a:rPr lang="en-US" sz="1600" dirty="0"/>
              <a:t>.</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the exercise in the Lab 7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6278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a:t>
            </a:r>
            <a:r>
              <a:rPr lang="en-US" sz="1600" dirty="0">
                <a:gradFill>
                  <a:gsLst>
                    <a:gs pos="2917">
                      <a:srgbClr val="1A1A1A"/>
                    </a:gs>
                    <a:gs pos="30000">
                      <a:srgbClr val="1A1A1A"/>
                    </a:gs>
                  </a:gsLst>
                  <a:lin ang="5400000" scaled="0"/>
                </a:gradFill>
                <a:latin typeface="Segoe UI"/>
              </a:rPr>
              <a:t>60</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 in the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774552964"/>
              </p:ext>
            </p:extLst>
          </p:nvPr>
        </p:nvGraphicFramePr>
        <p:xfrm>
          <a:off x="7847156" y="596113"/>
          <a:ext cx="3400107" cy="5236536"/>
        </p:xfrm>
        <a:graphic>
          <a:graphicData uri="http://schemas.openxmlformats.org/drawingml/2006/table">
            <a:tbl>
              <a:tblPr firstRow="1" bandRow="1"/>
              <a:tblGrid>
                <a:gridCol w="1129907">
                  <a:extLst>
                    <a:ext uri="{9D8B030D-6E8A-4147-A177-3AD203B41FA5}">
                      <a16:colId xmlns:a16="http://schemas.microsoft.com/office/drawing/2014/main" val="2309314199"/>
                    </a:ext>
                  </a:extLst>
                </a:gridCol>
                <a:gridCol w="2270200">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361032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340568681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370533796"/>
              </p:ext>
            </p:extLst>
          </p:nvPr>
        </p:nvGraphicFramePr>
        <p:xfrm>
          <a:off x="3885204" y="942913"/>
          <a:ext cx="4457753" cy="5188980"/>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362821"/>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Monitoring</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Monitor resources within Synapse Studio and the Azure Portal.</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Manage </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Manage resources for optimal utilization and performance.</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Monitoring DMVs</a:t>
            </a:r>
            <a:r>
              <a:rPr kumimoji="0" lang="en-US" sz="1961" b="0"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Whole Group Activity: </a:t>
            </a:r>
            <a:br>
              <a:rPr lang="en-US" dirty="0"/>
            </a:br>
            <a:r>
              <a:rPr lang="en-US" dirty="0">
                <a:solidFill>
                  <a:srgbClr val="737373"/>
                </a:solidFill>
              </a:rPr>
              <a:t>Monitor &amp; Manage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32378"/>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6785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activity, you will better be able to </a:t>
            </a:r>
            <a:r>
              <a:rPr lang="en-US" b="1" dirty="0">
                <a:solidFill>
                  <a:srgbClr val="B4A0FF"/>
                </a:solidFill>
              </a:rPr>
              <a:t>address scenarios that involve the design of how to monitor and manage a solution implemented with Azure Synapse Analytics</a:t>
            </a:r>
            <a:r>
              <a:rPr lang="en-US" dirty="0">
                <a:solidFill>
                  <a:srgbClr val="B4A0FF"/>
                </a:solidFill>
              </a:rPr>
              <a:t>.</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567381"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Session Speakers</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224392" y="3283773"/>
            <a:ext cx="1542552"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Main Call </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364840"/>
            <a:chOff x="1566956" y="3705679"/>
            <a:chExt cx="7584971" cy="1364840"/>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707886"/>
            </a:xfrm>
            <a:prstGeom prst="rect">
              <a:avLst/>
            </a:prstGeom>
            <a:noFill/>
          </p:spPr>
          <p:txBody>
            <a:bodyPr wrap="square">
              <a:spAutoFit/>
            </a:bodyPr>
            <a:lstStyle/>
            <a:p>
              <a:r>
                <a:rPr lang="en-US" sz="1600" dirty="0"/>
                <a:t>Open the interactive tool </a:t>
              </a:r>
              <a:r>
                <a:rPr lang="en-US" sz="1600" b="1" dirty="0"/>
                <a:t>Mentimeter</a:t>
              </a:r>
              <a:r>
                <a:rPr lang="en-US" sz="1600" dirty="0"/>
                <a:t> using the QR code and </a:t>
              </a:r>
              <a:r>
                <a:rPr lang="en-US" sz="1600" dirty="0">
                  <a:solidFill>
                    <a:srgbClr val="B4A0FF"/>
                  </a:solidFill>
                </a:rPr>
                <a:t>answer the speakers’ questions.</a:t>
              </a:r>
              <a:r>
                <a:rPr lang="en-US" sz="1600" dirty="0"/>
                <a:t> </a:t>
              </a:r>
            </a:p>
            <a:p>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dirty="0"/>
                <a:t>Read and respond to questions posed by the speakers.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1755414847"/>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39108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9249 1749</a:t>
            </a:r>
            <a:endParaRPr lang="en-US" dirty="0"/>
          </a:p>
        </p:txBody>
      </p:sp>
      <p:pic>
        <p:nvPicPr>
          <p:cNvPr id="2" name="Picture 1">
            <a:extLst>
              <a:ext uri="{FF2B5EF4-FFF2-40B4-BE49-F238E27FC236}">
                <a16:creationId xmlns:a16="http://schemas.microsoft.com/office/drawing/2014/main" id="{2EBB2D10-EC89-4D8A-9C3D-8F1EE4AB7C66}"/>
              </a:ext>
            </a:extLst>
          </p:cNvPr>
          <p:cNvPicPr>
            <a:picLocks noChangeAspect="1"/>
          </p:cNvPicPr>
          <p:nvPr/>
        </p:nvPicPr>
        <p:blipFill>
          <a:blip r:embed="rId4"/>
          <a:stretch>
            <a:fillRect/>
          </a:stretch>
        </p:blipFill>
        <p:spPr>
          <a:xfrm>
            <a:off x="6711179" y="1189686"/>
            <a:ext cx="4656438" cy="4656438"/>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Monitoring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54578"/>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7895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build and deploy monitoring solutions for Azure Synapse Analytics and associated Spark applications.</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173444880"/>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5583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a:t>
            </a:r>
            <a:r>
              <a:rPr lang="en-US" sz="1600" dirty="0">
                <a:solidFill>
                  <a:srgbClr val="1A1A1A"/>
                </a:solidFill>
                <a:latin typeface="Segoe UI"/>
              </a:rPr>
              <a:t>ingesting and integrating your customer’s data</a:t>
            </a:r>
            <a:r>
              <a:rPr lang="en-US" sz="1600" dirty="0"/>
              <a:t>.</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Exercises 1-2 in the Lab 8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6947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Implement a process that trains a machine learning model, registers it for use and utilizes the model for scoring using the Predict statement.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Address scenarios the involve the design of how to monitor and manage a solution implemented with Azure Synapse Analytics.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How to address real world challenges in creating a </a:t>
            </a:r>
            <a:r>
              <a:rPr lang="en-US" sz="1600" dirty="0" err="1">
                <a:solidFill>
                  <a:schemeClr val="dk1"/>
                </a:solidFill>
              </a:rPr>
              <a:t>PoC</a:t>
            </a:r>
            <a:r>
              <a:rPr lang="en-US" sz="1600" dirty="0">
                <a:solidFill>
                  <a:schemeClr val="dk1"/>
                </a:solidFill>
              </a:rPr>
              <a:t> </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Applying what you have learned throughout the week</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4438 6935</a:t>
            </a:r>
            <a:endParaRPr lang="en-US" dirty="0"/>
          </a:p>
        </p:txBody>
      </p:sp>
      <p:pic>
        <p:nvPicPr>
          <p:cNvPr id="2" name="Picture 1">
            <a:extLst>
              <a:ext uri="{FF2B5EF4-FFF2-40B4-BE49-F238E27FC236}">
                <a16:creationId xmlns:a16="http://schemas.microsoft.com/office/drawing/2014/main" id="{3AEE72C7-EA95-4B18-8563-253E7337790B}"/>
              </a:ext>
            </a:extLst>
          </p:cNvPr>
          <p:cNvPicPr>
            <a:picLocks noChangeAspect="1"/>
          </p:cNvPicPr>
          <p:nvPr/>
        </p:nvPicPr>
        <p:blipFill>
          <a:blip r:embed="rId4"/>
          <a:stretch>
            <a:fillRect/>
          </a:stretch>
        </p:blipFill>
        <p:spPr>
          <a:xfrm>
            <a:off x="6491201" y="1152287"/>
            <a:ext cx="4762500" cy="4762500"/>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5091</TotalTime>
  <Words>6928</Words>
  <Application>Microsoft Office PowerPoint</Application>
  <PresentationFormat>Widescreen</PresentationFormat>
  <Paragraphs>1201</Paragraphs>
  <Slides>86</Slides>
  <Notes>42</Notes>
  <HiddenSlides>5</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86</vt:i4>
      </vt:variant>
    </vt:vector>
  </HeadingPairs>
  <TitlesOfParts>
    <vt:vector size="100" baseType="lpstr">
      <vt:lpstr>Arial</vt:lpstr>
      <vt:lpstr>Arial Nova</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Azure Synapse Technical Boot Camp  Day 3</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PowerPoint Presentation</vt:lpstr>
      <vt:lpstr>Build Hands-on Lab:  Machine Learning</vt:lpstr>
      <vt:lpstr>Breakout Activity:  Model Implementation (Predict)</vt:lpstr>
      <vt:lpstr>PowerPoint Presentation</vt:lpstr>
      <vt:lpstr>Build Hands-on Lab:  Spark Machine Learning</vt:lpstr>
      <vt:lpstr>PowerPoint Presentation</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Whole Group Activity:  Monitor &amp; Manage </vt:lpstr>
      <vt:lpstr>Mentimeter Poll</vt:lpstr>
      <vt:lpstr>Build Hands-on Lab:  Monitoring</vt:lpstr>
      <vt:lpstr>PowerPoint Presentation</vt:lpstr>
      <vt:lpstr>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102</cp:revision>
  <dcterms:created xsi:type="dcterms:W3CDTF">2020-05-01T23:34:12Z</dcterms:created>
  <dcterms:modified xsi:type="dcterms:W3CDTF">2021-06-03T13:18:36Z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